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4" r:id="rId5"/>
    <p:sldId id="266" r:id="rId6"/>
    <p:sldId id="263" r:id="rId7"/>
    <p:sldId id="260" r:id="rId8"/>
    <p:sldId id="267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E1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adi.sk/d/USohYEhqP4ddu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di.sk/i/CKzcck37x90Bw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0"/>
            <a:ext cx="9140380" cy="6858000"/>
            <a:chOff x="0" y="0"/>
            <a:chExt cx="9140380" cy="685800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0" y="0"/>
              <a:ext cx="9140380" cy="6858000"/>
              <a:chOff x="0" y="0"/>
              <a:chExt cx="9140380" cy="6858000"/>
            </a:xfrm>
          </p:grpSpPr>
          <p:pic>
            <p:nvPicPr>
              <p:cNvPr id="1026" name="Picture 2" descr="C:\Users\Андрей\Desktop\excursion-16x9-soci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0380" cy="6858000"/>
              </a:xfrm>
              <a:prstGeom prst="rect">
                <a:avLst/>
              </a:prstGeom>
              <a:noFill/>
            </p:spPr>
          </p:pic>
          <p:sp>
            <p:nvSpPr>
              <p:cNvPr id="3" name="Прямоугольник 2"/>
              <p:cNvSpPr/>
              <p:nvPr/>
            </p:nvSpPr>
            <p:spPr>
              <a:xfrm>
                <a:off x="3929058" y="4714884"/>
                <a:ext cx="5072098" cy="185738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200" b="1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Интерактивная  виртуальная экскурсия  для  детей  </a:t>
                </a:r>
              </a:p>
              <a:p>
                <a:pPr algn="ctr"/>
                <a:r>
                  <a:rPr lang="ru-RU" sz="2200" b="1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старшего дошкольного  возраста</a:t>
                </a:r>
              </a:p>
              <a:p>
                <a:pPr algn="ctr"/>
                <a:r>
                  <a:rPr lang="ru-RU" sz="2200" b="1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с  </a:t>
                </a:r>
                <a:r>
                  <a:rPr lang="ru-RU" sz="2200" b="1" dirty="0" err="1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этнорегиональной</a:t>
                </a:r>
                <a:r>
                  <a:rPr lang="ru-RU" sz="2200" b="1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составляющей</a:t>
                </a:r>
              </a:p>
              <a:p>
                <a:pPr algn="ctr"/>
                <a:r>
                  <a:rPr lang="ru-RU" sz="3600" b="1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«Казань - театральная»</a:t>
                </a:r>
                <a:endParaRPr lang="ru-RU" sz="3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036" name="Picture 12" descr="http://itd2.mycdn.me/image?id=869601494167&amp;t=20&amp;plc=WEB&amp;tkn=*bXpH2NRdVZLubhfNhEHrC6pCDe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7504" y="5214950"/>
                <a:ext cx="2190733" cy="1643050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9" name="Picture 2" descr="C:\Users\Андрей\Desktop\excursion-16x9-soci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16666" r="83587" b="68750"/>
              <a:stretch>
                <a:fillRect/>
              </a:stretch>
            </p:blipFill>
            <p:spPr bwMode="auto">
              <a:xfrm>
                <a:off x="0" y="0"/>
                <a:ext cx="1512772" cy="1285860"/>
              </a:xfrm>
              <a:prstGeom prst="rect">
                <a:avLst/>
              </a:prstGeom>
              <a:noFill/>
            </p:spPr>
          </p:pic>
          <p:pic>
            <p:nvPicPr>
              <p:cNvPr id="10" name="Picture 2" descr="C:\Users\Андрей\Desktop\excursion-16x9-soci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15625" r="77335" b="72708"/>
              <a:stretch>
                <a:fillRect/>
              </a:stretch>
            </p:blipFill>
            <p:spPr bwMode="auto">
              <a:xfrm>
                <a:off x="1142976" y="0"/>
                <a:ext cx="1357322" cy="1142984"/>
              </a:xfrm>
              <a:prstGeom prst="rect">
                <a:avLst/>
              </a:prstGeom>
              <a:noFill/>
            </p:spPr>
          </p:pic>
        </p:grpSp>
        <p:sp>
          <p:nvSpPr>
            <p:cNvPr id="11" name="TextBox 10"/>
            <p:cNvSpPr txBox="1"/>
            <p:nvPr/>
          </p:nvSpPr>
          <p:spPr>
            <a:xfrm>
              <a:off x="0" y="116632"/>
              <a:ext cx="292892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Авторский педагогический </a:t>
              </a:r>
            </a:p>
            <a:p>
              <a:pPr algn="ctr"/>
              <a:r>
                <a:rPr lang="ru-RU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коллектив МАДОУ</a:t>
              </a:r>
            </a:p>
            <a:p>
              <a:pPr algn="ctr"/>
              <a:r>
                <a:rPr lang="ru-RU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«Детский сад №316» </a:t>
              </a:r>
            </a:p>
            <a:p>
              <a:pPr algn="ctr"/>
              <a:r>
                <a:rPr lang="ru-RU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Советского района</a:t>
              </a:r>
            </a:p>
            <a:p>
              <a:pPr algn="ctr"/>
              <a:r>
                <a:rPr lang="ru-RU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г.Казани</a:t>
              </a:r>
              <a:endPara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31836" t="20660" r="17187" b="15863"/>
          <a:stretch>
            <a:fillRect/>
          </a:stretch>
        </p:blipFill>
        <p:spPr bwMode="auto">
          <a:xfrm>
            <a:off x="3357554" y="357166"/>
            <a:ext cx="3143271" cy="234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 descr="https://static8.depositphotos.com/1378583/981/v/950/depositphotos_9819787-stock-illustration-education-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71480"/>
            <a:ext cx="2273259" cy="19288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58" y="2857496"/>
            <a:ext cx="85725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Comic Sans MS" pitchFamily="66" charset="0"/>
              </a:rPr>
              <a:t>Электронный образовательный ресурс  апробирован</a:t>
            </a:r>
          </a:p>
          <a:p>
            <a:pPr algn="ctr"/>
            <a:r>
              <a:rPr lang="ru-RU" sz="1600" dirty="0" smtClean="0">
                <a:latin typeface="Comic Sans MS" pitchFamily="66" charset="0"/>
              </a:rPr>
              <a:t>в МАДОУ «Детский сад №316 комбинированного вида»</a:t>
            </a:r>
          </a:p>
          <a:p>
            <a:pPr algn="ctr"/>
            <a:r>
              <a:rPr lang="ru-RU" sz="1600" dirty="0" smtClean="0">
                <a:latin typeface="Comic Sans MS" pitchFamily="66" charset="0"/>
              </a:rPr>
              <a:t>Советского района г.Казани, </a:t>
            </a:r>
          </a:p>
          <a:p>
            <a:pPr algn="ctr"/>
            <a:r>
              <a:rPr lang="ru-RU" sz="1600" dirty="0" smtClean="0">
                <a:latin typeface="Comic Sans MS" pitchFamily="66" charset="0"/>
              </a:rPr>
              <a:t>успешно распространён среди педагогического сообщества </a:t>
            </a:r>
          </a:p>
          <a:p>
            <a:pPr algn="ctr"/>
            <a:r>
              <a:rPr lang="ru-RU" sz="1600" dirty="0" smtClean="0">
                <a:latin typeface="Comic Sans MS" pitchFamily="66" charset="0"/>
              </a:rPr>
              <a:t>на республиканских курсах повышения квалификации воспитателей ДОО </a:t>
            </a:r>
          </a:p>
          <a:p>
            <a:pPr algn="ctr"/>
            <a:r>
              <a:rPr lang="ru-RU" sz="1600" dirty="0" smtClean="0">
                <a:latin typeface="Comic Sans MS" pitchFamily="66" charset="0"/>
              </a:rPr>
              <a:t> Республики Татарстан, представлен родителям воспитанников в рамках</a:t>
            </a:r>
          </a:p>
          <a:p>
            <a:pPr algn="ctr"/>
            <a:r>
              <a:rPr lang="ru-RU" sz="1600" dirty="0" smtClean="0">
                <a:latin typeface="Comic Sans MS" pitchFamily="66" charset="0"/>
              </a:rPr>
              <a:t> «Дня открытых дверей».</a:t>
            </a:r>
          </a:p>
          <a:p>
            <a:pPr algn="ctr"/>
            <a:endParaRPr lang="ru-RU" dirty="0" smtClean="0">
              <a:latin typeface="Comic Sans MS" pitchFamily="66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Достоинства электронного образовательного ресурса: </a:t>
            </a:r>
            <a:endParaRPr lang="ru-RU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latin typeface="Comic Sans MS" pitchFamily="66" charset="0"/>
              </a:rPr>
              <a:t> соответствует ФГОС ДО,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Comic Sans MS" pitchFamily="66" charset="0"/>
              </a:rPr>
              <a:t> разработан с учётом </a:t>
            </a:r>
            <a:r>
              <a:rPr lang="ru-RU" sz="1600" dirty="0" err="1" smtClean="0">
                <a:latin typeface="Comic Sans MS" pitchFamily="66" charset="0"/>
              </a:rPr>
              <a:t>этнорегиональной</a:t>
            </a:r>
            <a:r>
              <a:rPr lang="ru-RU" sz="1600" dirty="0" smtClean="0">
                <a:latin typeface="Comic Sans MS" pitchFamily="66" charset="0"/>
              </a:rPr>
              <a:t> составляющей,</a:t>
            </a:r>
          </a:p>
          <a:p>
            <a:r>
              <a:rPr lang="ru-RU" sz="1600" dirty="0" smtClean="0">
                <a:latin typeface="Comic Sans MS" pitchFamily="66" charset="0"/>
              </a:rPr>
              <a:t>- педагогические коллективы дошкольных образовательных организаций могут применить данный электронный образовательный ресурс в образовательном процессе со своими воспитанниками, создавая свои театральные постановки.  </a:t>
            </a: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pPr algn="ctr"/>
            <a:endParaRPr lang="ru-RU" dirty="0" smtClean="0">
              <a:latin typeface="Comic Sans MS" pitchFamily="66" charset="0"/>
            </a:endParaRPr>
          </a:p>
          <a:p>
            <a:pPr algn="ctr"/>
            <a:endParaRPr lang="ru-RU" dirty="0" smtClean="0">
              <a:latin typeface="Comic Sans MS" pitchFamily="66" charset="0"/>
            </a:endParaRPr>
          </a:p>
          <a:p>
            <a:pPr algn="ctr"/>
            <a:endParaRPr lang="ru-RU" dirty="0" smtClean="0">
              <a:latin typeface="Comic Sans MS" pitchFamily="66" charset="0"/>
            </a:endParaRPr>
          </a:p>
          <a:p>
            <a:pPr algn="ctr"/>
            <a:endParaRPr lang="ru-RU" dirty="0" smtClean="0">
              <a:latin typeface="Comic Sans MS" pitchFamily="66" charset="0"/>
            </a:endParaRPr>
          </a:p>
          <a:p>
            <a:pPr algn="ctr"/>
            <a:endParaRPr lang="ru-RU" dirty="0"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285992"/>
            <a:ext cx="857256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Авторский коллектив муниципального автономного дошкольного образовательного учреждения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«Детский сад №316 комбинированного вида» Советского района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г.Казани: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Паткина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Н.В., </a:t>
            </a:r>
            <a:r>
              <a:rPr lang="ru-RU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старший воспитатель;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Гилязутдинова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Э.А.,</a:t>
            </a:r>
            <a:r>
              <a:rPr lang="ru-RU" dirty="0" err="1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по обучению татарскому языку;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err="1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Колузанкина</a:t>
            </a:r>
            <a:r>
              <a:rPr lang="ru-RU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Л.Н., музыкальный руководитель;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Борисова Н.А.,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Шернина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С.В.,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Набиуллина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Р.Р., Урванцева Н.А.,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учителя-логопеды;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Никонова И.И.,</a:t>
            </a:r>
            <a:r>
              <a:rPr lang="ru-RU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Сайфутдинова</a:t>
            </a:r>
            <a:r>
              <a:rPr lang="ru-RU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Л.А., Богомолова Н.Н.,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воспитатели.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52"/>
            <a:ext cx="89297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Разработчики </a:t>
            </a:r>
          </a:p>
          <a:p>
            <a:pPr algn="ctr"/>
            <a:r>
              <a:rPr lang="ru-RU" sz="6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и составители </a:t>
            </a:r>
            <a:endParaRPr lang="ru-RU" sz="66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https://cdn4.vectorstock.com/i/1000x1000/42/58/the-programmer-writes-code-vector-986425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744" b="7068"/>
          <a:stretch>
            <a:fillRect/>
          </a:stretch>
        </p:blipFill>
        <p:spPr bwMode="auto">
          <a:xfrm>
            <a:off x="6357950" y="4429132"/>
            <a:ext cx="239834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3391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Пояснительная записка</a:t>
            </a:r>
            <a:endParaRPr lang="ru-RU" sz="54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00108"/>
            <a:ext cx="8286808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    </a:t>
            </a:r>
            <a:endParaRPr lang="ru-RU" dirty="0" smtClean="0"/>
          </a:p>
          <a:p>
            <a:pPr algn="just"/>
            <a:r>
              <a:rPr lang="ru-RU" dirty="0" smtClean="0">
                <a:latin typeface="Comic Sans MS" pitchFamily="66" charset="0"/>
              </a:rPr>
              <a:t>       С самых древних времен люди мечтали перемещаться в пространстве, а с появлением компьютеров и развитием сети Интернет эта мечта становится реальностью.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      Человеку необходимо удовлетворять потребности в культурном, познавательном и духовном развитии. Среди множества сетевых ресурсов, объединяющих образовательный процесс с реальной жизнью, служат виртуальные интерактивные экскурсии.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      Интерактивная виртуальная экскурсия 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«Казань - театральная» </a:t>
            </a:r>
            <a:r>
              <a:rPr lang="ru-RU" dirty="0" smtClean="0">
                <a:latin typeface="Comic Sans MS" pitchFamily="66" charset="0"/>
              </a:rPr>
              <a:t>– это экскурсионная программа, предполагающая активное включение  дошкольников в мероприятие, межгрупповое взаимодействие участников образовательного процесса  в «театральном пространстве».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      В нашем дошкольном образовательном учреждении – это воспитанники  старшего дошкольного возраста с общим недоразвитием речи и</a:t>
            </a:r>
            <a:r>
              <a:rPr lang="ru-RU" dirty="0" smtClean="0"/>
              <a:t> </a:t>
            </a:r>
            <a:r>
              <a:rPr lang="ru-RU" dirty="0" smtClean="0">
                <a:latin typeface="Comic Sans MS" pitchFamily="66" charset="0"/>
              </a:rPr>
              <a:t>педагогический потенциал интерактивных  виртуальных экскурсий огромен: объединение аудио, видео и </a:t>
            </a:r>
            <a:r>
              <a:rPr lang="ru-RU" dirty="0" err="1" smtClean="0">
                <a:latin typeface="Comic Sans MS" pitchFamily="66" charset="0"/>
              </a:rPr>
              <a:t>аннимационных</a:t>
            </a:r>
            <a:r>
              <a:rPr lang="ru-RU" dirty="0" smtClean="0">
                <a:latin typeface="Comic Sans MS" pitchFamily="66" charset="0"/>
              </a:rPr>
              <a:t> эффектов в едино, способствует компенсации объёма информации и важным средством активизации познавательно-речевой активности у детей.</a:t>
            </a:r>
          </a:p>
          <a:p>
            <a:pPr algn="just"/>
            <a:endParaRPr lang="ru-RU" sz="2000" dirty="0" smtClean="0">
              <a:latin typeface="Comic Sans MS" pitchFamily="66" charset="0"/>
            </a:endParaRPr>
          </a:p>
          <a:p>
            <a:pPr algn="just"/>
            <a:endParaRPr lang="ru-RU" sz="2000" dirty="0" smtClean="0">
              <a:latin typeface="Comic Sans MS" pitchFamily="66" charset="0"/>
            </a:endParaRPr>
          </a:p>
          <a:p>
            <a:pPr algn="just"/>
            <a:endParaRPr lang="ru-RU" sz="2000" dirty="0" smtClean="0">
              <a:latin typeface="Comic Sans MS" pitchFamily="66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14422"/>
            <a:ext cx="864399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omic Sans MS" pitchFamily="66" charset="0"/>
              </a:rPr>
              <a:t>      Виртуальная экскурсия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«</a:t>
            </a:r>
            <a:r>
              <a:rPr lang="ru-RU" dirty="0" err="1" smtClean="0">
                <a:solidFill>
                  <a:srgbClr val="0070C0"/>
                </a:solidFill>
                <a:latin typeface="Comic Sans MS" pitchFamily="66" charset="0"/>
              </a:rPr>
              <a:t>Казань-театральная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» </a:t>
            </a:r>
            <a:r>
              <a:rPr lang="ru-RU" dirty="0" smtClean="0">
                <a:latin typeface="Comic Sans MS" pitchFamily="66" charset="0"/>
              </a:rPr>
              <a:t>создана  с помощью  сети Интернет, в компьютерных программах </a:t>
            </a:r>
            <a:r>
              <a:rPr lang="en-US" dirty="0" smtClean="0">
                <a:latin typeface="Comic Sans MS" pitchFamily="66" charset="0"/>
              </a:rPr>
              <a:t>Power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Point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Movavi</a:t>
            </a:r>
            <a:r>
              <a:rPr lang="en-US" dirty="0" smtClean="0">
                <a:latin typeface="Comic Sans MS" pitchFamily="66" charset="0"/>
              </a:rPr>
              <a:t> Video Editor</a:t>
            </a:r>
            <a:r>
              <a:rPr lang="ru-RU" dirty="0" smtClean="0">
                <a:latin typeface="Comic Sans MS" pitchFamily="66" charset="0"/>
              </a:rPr>
              <a:t>, приближённая к 3</a:t>
            </a:r>
            <a:r>
              <a:rPr lang="en-US" dirty="0" smtClean="0">
                <a:latin typeface="Comic Sans MS" pitchFamily="66" charset="0"/>
              </a:rPr>
              <a:t>D </a:t>
            </a:r>
            <a:r>
              <a:rPr lang="ru-RU" dirty="0" smtClean="0">
                <a:latin typeface="Comic Sans MS" pitchFamily="66" charset="0"/>
              </a:rPr>
              <a:t>эффекту, что создаёт «эффект присутствия». В состав экскурсии входит несколько панорам театров и дополнительные элементы: звуковое и голосовое сопровождение, короткие видеоролики, интерактивная карта с обзорными точками.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       А в нашем случае,  экскурсия по театрам  г.Казани постоянно превращается в  игровое  театральное  пространство, где дети из разных групп старшего дошкольного возраста представляют экскурсантам театральные постановки в соответствии   с направлением  театра.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«</a:t>
            </a:r>
            <a:r>
              <a:rPr lang="ru-RU" dirty="0" err="1" smtClean="0">
                <a:latin typeface="Comic Sans MS" pitchFamily="66" charset="0"/>
              </a:rPr>
              <a:t>Казань-театральная</a:t>
            </a:r>
            <a:r>
              <a:rPr lang="ru-RU" dirty="0" smtClean="0">
                <a:latin typeface="Comic Sans MS" pitchFamily="66" charset="0"/>
              </a:rPr>
              <a:t>» - это экскурсия по пяти театрам г.Казани: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-театр кукол «</a:t>
            </a:r>
            <a:r>
              <a:rPr lang="ru-RU" dirty="0" err="1" smtClean="0">
                <a:latin typeface="Comic Sans MS" pitchFamily="66" charset="0"/>
              </a:rPr>
              <a:t>Экият</a:t>
            </a:r>
            <a:r>
              <a:rPr lang="ru-RU" dirty="0" smtClean="0">
                <a:latin typeface="Comic Sans MS" pitchFamily="66" charset="0"/>
              </a:rPr>
              <a:t>» - постановка сказки детьми «Как собака друга искала»,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-ТЮЗ –постановка сказки  «Петушок и бобовое зёрнышко»,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-театр оперы и балета </a:t>
            </a:r>
            <a:r>
              <a:rPr lang="ru-RU" dirty="0" err="1" smtClean="0">
                <a:latin typeface="Comic Sans MS" pitchFamily="66" charset="0"/>
              </a:rPr>
              <a:t>им.М.Джалиля</a:t>
            </a:r>
            <a:r>
              <a:rPr lang="ru-RU" dirty="0" smtClean="0">
                <a:latin typeface="Comic Sans MS" pitchFamily="66" charset="0"/>
              </a:rPr>
              <a:t> – балет «</a:t>
            </a:r>
            <a:r>
              <a:rPr lang="ru-RU" dirty="0" err="1" smtClean="0">
                <a:latin typeface="Comic Sans MS" pitchFamily="66" charset="0"/>
              </a:rPr>
              <a:t>Шурале</a:t>
            </a:r>
            <a:r>
              <a:rPr lang="ru-RU" dirty="0" smtClean="0">
                <a:latin typeface="Comic Sans MS" pitchFamily="66" charset="0"/>
              </a:rPr>
              <a:t>» , 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-Татарский </a:t>
            </a:r>
            <a:r>
              <a:rPr lang="ru-RU" dirty="0" err="1" smtClean="0">
                <a:latin typeface="Comic Sans MS" pitchFamily="66" charset="0"/>
              </a:rPr>
              <a:t>Акадедический</a:t>
            </a:r>
            <a:r>
              <a:rPr lang="ru-RU" dirty="0" smtClean="0">
                <a:latin typeface="Comic Sans MS" pitchFamily="66" charset="0"/>
              </a:rPr>
              <a:t> театр </a:t>
            </a:r>
            <a:r>
              <a:rPr lang="ru-RU" dirty="0" err="1" smtClean="0">
                <a:latin typeface="Comic Sans MS" pitchFamily="66" charset="0"/>
              </a:rPr>
              <a:t>им.Г.Камала</a:t>
            </a:r>
            <a:r>
              <a:rPr lang="ru-RU" dirty="0" smtClean="0">
                <a:latin typeface="Comic Sans MS" pitchFamily="66" charset="0"/>
              </a:rPr>
              <a:t> – </a:t>
            </a:r>
            <a:r>
              <a:rPr lang="ru-RU" dirty="0" err="1" smtClean="0">
                <a:latin typeface="Comic Sans MS" pitchFamily="66" charset="0"/>
              </a:rPr>
              <a:t>татрская</a:t>
            </a:r>
            <a:r>
              <a:rPr lang="ru-RU" dirty="0" smtClean="0">
                <a:latin typeface="Comic Sans MS" pitchFamily="66" charset="0"/>
              </a:rPr>
              <a:t> сказка «Две дочери», </a:t>
            </a:r>
          </a:p>
          <a:p>
            <a:pPr algn="just"/>
            <a:r>
              <a:rPr lang="ru-RU" dirty="0" smtClean="0">
                <a:latin typeface="Comic Sans MS" pitchFamily="66" charset="0"/>
              </a:rPr>
              <a:t>-театр </a:t>
            </a:r>
            <a:r>
              <a:rPr lang="ru-RU" dirty="0" err="1" smtClean="0">
                <a:latin typeface="Comic Sans MS" pitchFamily="66" charset="0"/>
              </a:rPr>
              <a:t>им.В.И.Качалова</a:t>
            </a:r>
            <a:r>
              <a:rPr lang="ru-RU" dirty="0" smtClean="0">
                <a:latin typeface="Comic Sans MS" pitchFamily="66" charset="0"/>
              </a:rPr>
              <a:t> – сказка С.Маршака «Ключик и замочек».</a:t>
            </a:r>
          </a:p>
          <a:p>
            <a:pPr algn="just"/>
            <a:endParaRPr lang="ru-RU" sz="2000" dirty="0" smtClean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14290"/>
            <a:ext cx="83391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Пояснительная записка</a:t>
            </a:r>
            <a:endParaRPr lang="ru-RU" sz="54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Андрей\Desktop\73o9kKbBJz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86116" y="642918"/>
            <a:ext cx="28680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Comic Sans MS" pitchFamily="66" charset="0"/>
              </a:rPr>
              <a:t>Цель:</a:t>
            </a:r>
            <a:endParaRPr lang="ru-RU" sz="72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0430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2071678"/>
            <a:ext cx="50720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</a:rPr>
              <a:t>Создание интерактивного виртуального образовательного</a:t>
            </a:r>
          </a:p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</a:rPr>
              <a:t> ресурса </a:t>
            </a:r>
          </a:p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</a:rPr>
              <a:t>для дошкольников </a:t>
            </a:r>
          </a:p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</a:rPr>
              <a:t>через организацию коллективного творческого дела:</a:t>
            </a:r>
          </a:p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Comic Sans MS" pitchFamily="66" charset="0"/>
              </a:rPr>
              <a:t>педагог-ребёнок-родитель</a:t>
            </a:r>
            <a:endParaRPr lang="ru-RU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echtalttver.ru/wp-content/uploads/2018/09/%D0%BF%D0%BE%D0%B4%D1%80%D0%BE%D1%81%D1%82%D0%BA%D0%B8-%D0%BD%D0%B5-%D1%85%D0%BE%D1%82%D1%8F%D1%82-%D1%83%D1%87%D0%B8%D1%82%D1%8C%D1%81%D1%8F_GechtaltTver.ru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4648030" cy="331051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14290"/>
            <a:ext cx="37593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Задачи</a:t>
            </a:r>
            <a:r>
              <a:rPr lang="ru-RU" sz="6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:</a:t>
            </a:r>
            <a:endParaRPr lang="ru-RU" sz="66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1916832"/>
            <a:ext cx="5292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sz="1400" b="1" dirty="0" smtClean="0">
                <a:solidFill>
                  <a:srgbClr val="0DE112"/>
                </a:solidFill>
                <a:latin typeface="Comic Sans MS" pitchFamily="66" charset="0"/>
              </a:rPr>
              <a:t>Повышение качества образования в ДОО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2276872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Повышение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IT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- компетентности педагогов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328498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Создание условий для познавательно-речевого развития детей с тяжёлыми нарушениями речи </a:t>
            </a:r>
          </a:p>
        </p:txBody>
      </p:sp>
      <p:pic>
        <p:nvPicPr>
          <p:cNvPr id="10" name="Picture 2" descr="https://gechtalttver.ru/wp-content/uploads/2018/09/%D0%BF%D0%BE%D0%B4%D1%80%D0%BE%D1%81%D1%82%D0%BA%D0%B8-%D0%BD%D0%B5-%D1%85%D0%BE%D1%82%D1%8F%D1%82-%D1%83%D1%87%D0%B8%D1%82%D1%8C%D1%81%D1%8F_GechtaltTver.ru-.jpg"/>
          <p:cNvPicPr>
            <a:picLocks noChangeAspect="1" noChangeArrowheads="1"/>
          </p:cNvPicPr>
          <p:nvPr/>
        </p:nvPicPr>
        <p:blipFill>
          <a:blip r:embed="rId2" cstate="print"/>
          <a:srcRect l="24085" t="58215" r="60308"/>
          <a:stretch>
            <a:fillRect/>
          </a:stretch>
        </p:blipFill>
        <p:spPr bwMode="auto">
          <a:xfrm>
            <a:off x="1331640" y="2492896"/>
            <a:ext cx="900100" cy="18002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004048" y="2636912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Comic Sans MS" pitchFamily="66" charset="0"/>
              </a:rPr>
              <a:t>Объединение и развитие творческого </a:t>
            </a:r>
          </a:p>
          <a:p>
            <a:r>
              <a:rPr lang="ru-RU" sz="1400" b="1" dirty="0" smtClean="0">
                <a:solidFill>
                  <a:srgbClr val="00B0F0"/>
                </a:solidFill>
                <a:latin typeface="Comic Sans MS" pitchFamily="66" charset="0"/>
              </a:rPr>
              <a:t>потенциала педагогического и детского </a:t>
            </a:r>
          </a:p>
          <a:p>
            <a:r>
              <a:rPr lang="ru-RU" sz="1400" b="1" dirty="0" smtClean="0">
                <a:solidFill>
                  <a:srgbClr val="00B0F0"/>
                </a:solidFill>
                <a:latin typeface="Comic Sans MS" pitchFamily="66" charset="0"/>
              </a:rPr>
              <a:t>коллективов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4437112"/>
            <a:ext cx="62646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DE112"/>
                </a:solidFill>
                <a:latin typeface="Comic Sans MS" pitchFamily="66" charset="0"/>
              </a:rPr>
              <a:t>Привлечение родителей в образовательное пространство ДОО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3861048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  <a:latin typeface="Comic Sans MS" pitchFamily="66" charset="0"/>
              </a:rPr>
              <a:t>Способствовать патриотическому, нравственному, художественно-эстетическому  воспитанию дошкольников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7016" y="4797152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Comic Sans MS" pitchFamily="66" charset="0"/>
              </a:rPr>
              <a:t>Внедрение новых организационных форм образовательной работы, основанных на использовании ИКТ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3143248"/>
            <a:ext cx="857256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При разработке виртуальной экскурсии придерживались следующих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принципов: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научности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Open Sans" pitchFamily="34" charset="0"/>
              </a:rPr>
              <a:t>,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предполагающему соответствие содержания экскурсии историческим</a:t>
            </a:r>
            <a:r>
              <a:rPr kumimoji="0" lang="ru-RU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 и культурным фактам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доступности,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предполагающему обеспечение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логико‐педагогической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 последовательности </a:t>
            </a:r>
            <a:r>
              <a:rPr lang="ru-RU" dirty="0" smtClean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образовательного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материала;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н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аглядности,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согласно этому принципу средства обучения должны быть достаточно наглядными для формирования соответствующих ассоциаций;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Open Sans" pitchFamily="34" charset="0"/>
              </a:rPr>
              <a:t>связи теории с практикой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Open Sans" pitchFamily="34" charset="0"/>
              </a:rPr>
              <a:t>,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Open Sans" pitchFamily="34" charset="0"/>
              </a:rPr>
              <a:t>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при выполнении этого принципа экскурсии побуждают воспитанников к активной жизнедеятельности, стимулируют у них заинтересованность</a:t>
            </a:r>
            <a:r>
              <a:rPr kumimoji="0" lang="ru-RU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Open Sans" pitchFamily="34" charset="0"/>
              </a:rPr>
              <a:t> к объектам культуры.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Принципы подготовки</a:t>
            </a:r>
          </a:p>
          <a:p>
            <a:pPr algn="ctr"/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 интерактивной </a:t>
            </a:r>
          </a:p>
          <a:p>
            <a:pPr algn="ctr"/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omic Sans MS" pitchFamily="66" charset="0"/>
              </a:rPr>
              <a:t>виртуальной экскурсии:</a:t>
            </a:r>
            <a:endParaRPr lang="ru-RU" sz="54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73o9kKbBJz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1357298"/>
            <a:ext cx="4073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Приложение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5500702"/>
            <a:ext cx="3521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https://yadi.sk/d/USohYEhqP4ddug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3929066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3786190"/>
            <a:ext cx="34204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https://yadi.sk/i/CKzcck37x90BwQ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071670" y="2285992"/>
            <a:ext cx="56944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Вариант 1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Интерактивная  виртуальная экскурсия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с воспитанниками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МАДОУ «Детский сад №316» - полная версия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(фото  размещены с письменного согласия родителей)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4214818"/>
            <a:ext cx="48864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Вариант 2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Данный вариант интерактивной  виртуальной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экскурсии можно использовать педагогам 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 образовательном процессе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523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Гузель</cp:lastModifiedBy>
  <cp:revision>61</cp:revision>
  <dcterms:created xsi:type="dcterms:W3CDTF">2019-03-02T08:12:21Z</dcterms:created>
  <dcterms:modified xsi:type="dcterms:W3CDTF">2019-03-13T11:17:03Z</dcterms:modified>
</cp:coreProperties>
</file>